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1" r:id="rId2"/>
    <p:sldId id="262" r:id="rId3"/>
    <p:sldId id="268" r:id="rId4"/>
    <p:sldId id="263" r:id="rId5"/>
    <p:sldId id="266" r:id="rId6"/>
    <p:sldId id="264" r:id="rId7"/>
    <p:sldId id="269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9D4A"/>
    <a:srgbClr val="183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 autoAdjust="0"/>
    <p:restoredTop sz="94577"/>
  </p:normalViewPr>
  <p:slideViewPr>
    <p:cSldViewPr snapToGrid="0">
      <p:cViewPr varScale="1">
        <p:scale>
          <a:sx n="116" d="100"/>
          <a:sy n="116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492166-5183-426E-B237-E2C9D6B4CD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F85DC-58DD-42A6-AD26-FF9554495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ADF3F-53E7-4CE4-A56B-48150CB0017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A5D29-FB43-4442-9D84-800D76023D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10E30-7EEA-48D2-A7FC-4FAD68FCE9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04786-3EC9-4800-8032-8237678C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0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54770-091C-4CEF-89F3-4E1606BFB837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0401-E589-47BB-ADBC-8FE349C1F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7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Courtesy of Hector Guerrero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BE55-0569-4D0B-AECA-AC975088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1F3EB-F6B5-44B7-A61F-1C99D1D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E0201-6692-46E8-8797-26E7F3F4AEBF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53FED69-A79E-4D37-B191-8487560A3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E75BC6-4E4B-4BFA-91C6-5C403B4FFB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  <a:solidFill>
            <a:schemeClr val="bg1">
              <a:alpha val="50000"/>
            </a:schemeClr>
          </a:solidFill>
        </p:spPr>
        <p:txBody>
          <a:bodyPr/>
          <a:lstStyle>
            <a:lvl2pPr marL="8001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69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4A25E5-E908-43B1-8EC8-98DEF93AA3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3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D0867E-AF51-4C82-9F53-35621CA44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815" r="1" b="38315"/>
          <a:stretch/>
        </p:blipFill>
        <p:spPr>
          <a:xfrm>
            <a:off x="0" y="3549535"/>
            <a:ext cx="8655494" cy="3308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6061E6-96FD-4751-BB42-B7CC7CE4C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B5DF6-A94D-4EE3-B106-DBCC32E97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67" y="56560"/>
            <a:ext cx="1753466" cy="10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1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B472056-B6E1-496A-B9E1-EF93A0446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815" r="1" b="38315"/>
          <a:stretch/>
        </p:blipFill>
        <p:spPr>
          <a:xfrm>
            <a:off x="0" y="3549535"/>
            <a:ext cx="8655494" cy="33084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4B5835-3C63-49B5-9C9F-FB773B9B9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>
                <a:solidFill>
                  <a:srgbClr val="1830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5BD01A-3762-4125-B8FA-A39D34D6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rgbClr val="789D4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67" y="59629"/>
            <a:ext cx="1748131" cy="100617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324769" y="6217920"/>
            <a:ext cx="1867231" cy="61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2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F5DB3CF-E27A-490F-B639-8892F3C50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1279F4-FC30-4B42-A578-CA679091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DBD2-5FA2-4F42-A39C-237940216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978D6-DE7F-4018-814B-F091EFBB4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8981B-F718-4779-9882-4F125876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5CED04-3542-4B07-876B-47ED1D19CD35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5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9363F87-14DE-4191-960B-AEAAFD33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AB717-9A21-4782-92AA-92BCE7AE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BA975-969B-4E13-A732-1FD935D54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DFAA2-3681-4AC0-B23F-F9314F482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F5EDB-7155-486F-92EC-8903C4C1F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87EC8-7060-4C8A-AB01-2FFA60958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3B414-92FE-407C-99DD-BB973A71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7CC16-B815-4956-8331-98DF8C9048BF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5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A2E67D9-3CA5-4740-AE26-B1442C143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3B086-0CAF-401B-BE1E-8309F88F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DAAAD-B07C-42E3-880B-ECBEC261B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1F5C3-C253-460A-BDD1-AE2E3E8B89CF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5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1606A-DCDA-4F90-BD8F-57046EF4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1740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7C6052E7-0B4A-44F8-86F9-1738CDD01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9486F-D6EB-48B9-9301-95EBA578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5FC8B-F241-401B-9733-D3B5785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solidFill>
            <a:schemeClr val="bg1"/>
          </a:solidFill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062FB-5946-4E66-9748-C11D9AC7E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0E724-304F-41D1-B394-C1007108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7C781-5EA5-451F-8E47-C06CE259E169}"/>
              </a:ext>
            </a:extLst>
          </p:cNvPr>
          <p:cNvSpPr/>
          <p:nvPr userDrawn="1"/>
        </p:nvSpPr>
        <p:spPr>
          <a:xfrm>
            <a:off x="784163" y="782477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FC48B-BB0D-4FA0-93A3-D708CB18E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9045" y="0"/>
            <a:ext cx="5862955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17E08BD-9E04-44FC-90F5-7C1B3CA2D1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6A373D-354C-4301-A1AF-D873037A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B547D-F67A-4EB8-BDD6-5EEF1FC33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4202084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ourier New" panose="02070309020205020404" pitchFamily="49" charset="0"/>
              <a:buChar char="o"/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alibri" panose="020F0502020204030204" pitchFamily="34" charset="0"/>
              <a:buChar char="−"/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Wingdings" panose="05000000000000000000" pitchFamily="2" charset="2"/>
              <a:buChar char="§"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7C505-A7C9-4FBB-A7C7-D6EA323C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18778B-E4A1-4151-928F-0025A030FD19}"/>
              </a:ext>
            </a:extLst>
          </p:cNvPr>
          <p:cNvSpPr/>
          <p:nvPr userDrawn="1"/>
        </p:nvSpPr>
        <p:spPr>
          <a:xfrm>
            <a:off x="794069" y="737553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8636-7135-4996-A2ED-9D647988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B17CD-18BF-4C06-BAC8-2D19CC611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DA799-E006-491A-9BDC-189759FFA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83028"/>
                </a:solidFill>
              </a:defRPr>
            </a:lvl1pPr>
          </a:lstStyle>
          <a:p>
            <a:fld id="{DB93D0EE-7AEE-4397-A018-8CBE653956F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8" y="6311900"/>
            <a:ext cx="1637640" cy="4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83028"/>
          </a:solidFill>
          <a:latin typeface="Segoe UI Semibold" panose="020B0702040204020203" pitchFamily="34" charset="0"/>
          <a:ea typeface="Malgun Gothic" panose="020B0503020000020004" pitchFamily="34" charset="-127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Arial" panose="020B0604020202020204" pitchFamily="34" charset="0"/>
        <a:buChar char="•"/>
        <a:defRPr sz="24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Courier New" panose="02070309020205020404" pitchFamily="49" charset="0"/>
        <a:buChar char="o"/>
        <a:defRPr sz="20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Calibri" panose="020F0502020204030204" pitchFamily="34" charset="0"/>
        <a:buChar char="−"/>
        <a:defRPr sz="18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Wingdings" panose="05000000000000000000" pitchFamily="2" charset="2"/>
        <a:buChar char="§"/>
        <a:defRPr sz="18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7B8C04-45A1-6B4B-A043-C8126A49C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Akebono Comes to Williamsburg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69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" y="365124"/>
            <a:ext cx="6777903" cy="53011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Weight: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514 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lbs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Height: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6 f 8 in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Record: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654-232-181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Aggressiveness: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Thrust:</a:t>
            </a:r>
            <a:b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Hunger:                           </a:t>
            </a: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5" descr="akebono">
            <a:extLst>
              <a:ext uri="{FF2B5EF4-FFF2-40B4-BE49-F238E27FC236}">
                <a16:creationId xmlns:a16="http://schemas.microsoft.com/office/drawing/2014/main" id="{9AC0F740-073E-C047-A88B-94D00AD8B35D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5803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noFill/>
        </p:spPr>
      </p:pic>
      <p:sp>
        <p:nvSpPr>
          <p:cNvPr id="16" name="5-Point Star 15">
            <a:extLst>
              <a:ext uri="{FF2B5EF4-FFF2-40B4-BE49-F238E27FC236}">
                <a16:creationId xmlns:a16="http://schemas.microsoft.com/office/drawing/2014/main" id="{34D89D1C-FE93-A246-99E8-72363894E3A6}"/>
              </a:ext>
            </a:extLst>
          </p:cNvPr>
          <p:cNvSpPr/>
          <p:nvPr/>
        </p:nvSpPr>
        <p:spPr>
          <a:xfrm>
            <a:off x="2426331" y="2942671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705A5E-7D08-054D-9F49-34B498A26080}"/>
              </a:ext>
            </a:extLst>
          </p:cNvPr>
          <p:cNvSpPr txBox="1"/>
          <p:nvPr/>
        </p:nvSpPr>
        <p:spPr>
          <a:xfrm>
            <a:off x="314793" y="5189627"/>
            <a:ext cx="625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xLFYuyJTxGI</a:t>
            </a:r>
            <a:endParaRPr lang="en-US" dirty="0"/>
          </a:p>
        </p:txBody>
      </p:sp>
      <p:sp>
        <p:nvSpPr>
          <p:cNvPr id="29" name="5-Point Star 28">
            <a:extLst>
              <a:ext uri="{FF2B5EF4-FFF2-40B4-BE49-F238E27FC236}">
                <a16:creationId xmlns:a16="http://schemas.microsoft.com/office/drawing/2014/main" id="{3DDD625D-D187-3540-B240-60786B304072}"/>
              </a:ext>
            </a:extLst>
          </p:cNvPr>
          <p:cNvSpPr/>
          <p:nvPr/>
        </p:nvSpPr>
        <p:spPr>
          <a:xfrm>
            <a:off x="2791435" y="2942671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5-Point Star 29">
            <a:extLst>
              <a:ext uri="{FF2B5EF4-FFF2-40B4-BE49-F238E27FC236}">
                <a16:creationId xmlns:a16="http://schemas.microsoft.com/office/drawing/2014/main" id="{6AF4A2D8-5DF6-C84A-94D4-9F71E14788D6}"/>
              </a:ext>
            </a:extLst>
          </p:cNvPr>
          <p:cNvSpPr/>
          <p:nvPr/>
        </p:nvSpPr>
        <p:spPr>
          <a:xfrm>
            <a:off x="3166137" y="2944704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5-Point Star 30">
            <a:extLst>
              <a:ext uri="{FF2B5EF4-FFF2-40B4-BE49-F238E27FC236}">
                <a16:creationId xmlns:a16="http://schemas.microsoft.com/office/drawing/2014/main" id="{3871C3B0-94B6-5A4F-9D5E-07E362B60CF7}"/>
              </a:ext>
            </a:extLst>
          </p:cNvPr>
          <p:cNvSpPr/>
          <p:nvPr/>
        </p:nvSpPr>
        <p:spPr>
          <a:xfrm>
            <a:off x="3540839" y="2944704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5-Point Star 31">
            <a:extLst>
              <a:ext uri="{FF2B5EF4-FFF2-40B4-BE49-F238E27FC236}">
                <a16:creationId xmlns:a16="http://schemas.microsoft.com/office/drawing/2014/main" id="{306B78CD-5D4C-BB47-8B5D-F669A679AFA2}"/>
              </a:ext>
            </a:extLst>
          </p:cNvPr>
          <p:cNvSpPr/>
          <p:nvPr/>
        </p:nvSpPr>
        <p:spPr>
          <a:xfrm>
            <a:off x="3915541" y="2942671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5-Point Star 32">
            <a:extLst>
              <a:ext uri="{FF2B5EF4-FFF2-40B4-BE49-F238E27FC236}">
                <a16:creationId xmlns:a16="http://schemas.microsoft.com/office/drawing/2014/main" id="{DF66C603-79FC-534E-945A-3BB6A479233F}"/>
              </a:ext>
            </a:extLst>
          </p:cNvPr>
          <p:cNvSpPr/>
          <p:nvPr/>
        </p:nvSpPr>
        <p:spPr>
          <a:xfrm>
            <a:off x="1349603" y="3313936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6D44881B-E12A-DD4E-A59B-BCB308B81863}"/>
              </a:ext>
            </a:extLst>
          </p:cNvPr>
          <p:cNvSpPr/>
          <p:nvPr/>
        </p:nvSpPr>
        <p:spPr>
          <a:xfrm>
            <a:off x="1746782" y="3313936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5-Point Star 34">
            <a:extLst>
              <a:ext uri="{FF2B5EF4-FFF2-40B4-BE49-F238E27FC236}">
                <a16:creationId xmlns:a16="http://schemas.microsoft.com/office/drawing/2014/main" id="{3DBF2AA3-9EA3-584F-AAD4-F5B48F79826D}"/>
              </a:ext>
            </a:extLst>
          </p:cNvPr>
          <p:cNvSpPr/>
          <p:nvPr/>
        </p:nvSpPr>
        <p:spPr>
          <a:xfrm>
            <a:off x="2156840" y="3328848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5-Point Star 35">
            <a:extLst>
              <a:ext uri="{FF2B5EF4-FFF2-40B4-BE49-F238E27FC236}">
                <a16:creationId xmlns:a16="http://schemas.microsoft.com/office/drawing/2014/main" id="{A952607D-1C40-CD49-8ECF-BC68CF635AEF}"/>
              </a:ext>
            </a:extLst>
          </p:cNvPr>
          <p:cNvSpPr/>
          <p:nvPr/>
        </p:nvSpPr>
        <p:spPr>
          <a:xfrm>
            <a:off x="2554086" y="3329284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397DC989-DB37-6643-B659-11F07FD6625A}"/>
              </a:ext>
            </a:extLst>
          </p:cNvPr>
          <p:cNvSpPr/>
          <p:nvPr/>
        </p:nvSpPr>
        <p:spPr>
          <a:xfrm>
            <a:off x="2952477" y="3341726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5-Point Star 37">
            <a:extLst>
              <a:ext uri="{FF2B5EF4-FFF2-40B4-BE49-F238E27FC236}">
                <a16:creationId xmlns:a16="http://schemas.microsoft.com/office/drawing/2014/main" id="{3220E03D-2313-8B41-8D0D-66CB2DCD9615}"/>
              </a:ext>
            </a:extLst>
          </p:cNvPr>
          <p:cNvSpPr/>
          <p:nvPr/>
        </p:nvSpPr>
        <p:spPr>
          <a:xfrm>
            <a:off x="1457523" y="3677257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5-Point Star 38">
            <a:extLst>
              <a:ext uri="{FF2B5EF4-FFF2-40B4-BE49-F238E27FC236}">
                <a16:creationId xmlns:a16="http://schemas.microsoft.com/office/drawing/2014/main" id="{14B91E8B-C188-A74E-940B-6A713CE94AE7}"/>
              </a:ext>
            </a:extLst>
          </p:cNvPr>
          <p:cNvSpPr/>
          <p:nvPr/>
        </p:nvSpPr>
        <p:spPr>
          <a:xfrm>
            <a:off x="1867581" y="3686652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5-Point Star 39">
            <a:extLst>
              <a:ext uri="{FF2B5EF4-FFF2-40B4-BE49-F238E27FC236}">
                <a16:creationId xmlns:a16="http://schemas.microsoft.com/office/drawing/2014/main" id="{50917314-59C9-E442-9404-A99438B7845C}"/>
              </a:ext>
            </a:extLst>
          </p:cNvPr>
          <p:cNvSpPr/>
          <p:nvPr/>
        </p:nvSpPr>
        <p:spPr>
          <a:xfrm>
            <a:off x="2279089" y="3696047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5-Point Star 40">
            <a:extLst>
              <a:ext uri="{FF2B5EF4-FFF2-40B4-BE49-F238E27FC236}">
                <a16:creationId xmlns:a16="http://schemas.microsoft.com/office/drawing/2014/main" id="{0687225D-14F9-DC47-A6E7-B6EED5B42C82}"/>
              </a:ext>
            </a:extLst>
          </p:cNvPr>
          <p:cNvSpPr/>
          <p:nvPr/>
        </p:nvSpPr>
        <p:spPr>
          <a:xfrm>
            <a:off x="2644193" y="3698079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5-Point Star 41">
            <a:extLst>
              <a:ext uri="{FF2B5EF4-FFF2-40B4-BE49-F238E27FC236}">
                <a16:creationId xmlns:a16="http://schemas.microsoft.com/office/drawing/2014/main" id="{25F05BC0-116A-A34E-9FD2-5381AB819EC5}"/>
              </a:ext>
            </a:extLst>
          </p:cNvPr>
          <p:cNvSpPr/>
          <p:nvPr/>
        </p:nvSpPr>
        <p:spPr>
          <a:xfrm>
            <a:off x="3029594" y="3704178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5-Point Star 42">
            <a:extLst>
              <a:ext uri="{FF2B5EF4-FFF2-40B4-BE49-F238E27FC236}">
                <a16:creationId xmlns:a16="http://schemas.microsoft.com/office/drawing/2014/main" id="{A45B70D8-DFD3-874E-B4C9-214C722679F2}"/>
              </a:ext>
            </a:extLst>
          </p:cNvPr>
          <p:cNvSpPr/>
          <p:nvPr/>
        </p:nvSpPr>
        <p:spPr>
          <a:xfrm>
            <a:off x="3414484" y="3703798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5-Point Star 43">
            <a:extLst>
              <a:ext uri="{FF2B5EF4-FFF2-40B4-BE49-F238E27FC236}">
                <a16:creationId xmlns:a16="http://schemas.microsoft.com/office/drawing/2014/main" id="{B9E1FB1E-1B9F-B342-A7E0-970627616FEA}"/>
              </a:ext>
            </a:extLst>
          </p:cNvPr>
          <p:cNvSpPr/>
          <p:nvPr/>
        </p:nvSpPr>
        <p:spPr>
          <a:xfrm>
            <a:off x="3786923" y="3703417"/>
            <a:ext cx="365104" cy="382111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36996-78D1-0040-8ACA-8AAB75D549B7}"/>
              </a:ext>
            </a:extLst>
          </p:cNvPr>
          <p:cNvSpPr txBox="1"/>
          <p:nvPr/>
        </p:nvSpPr>
        <p:spPr>
          <a:xfrm>
            <a:off x="965915" y="826903"/>
            <a:ext cx="513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Chad Rowan (aka Akebono)</a:t>
            </a:r>
          </a:p>
        </p:txBody>
      </p:sp>
    </p:spTree>
    <p:extLst>
      <p:ext uri="{BB962C8B-B14F-4D97-AF65-F5344CB8AC3E}">
        <p14:creationId xmlns:p14="http://schemas.microsoft.com/office/powerpoint/2010/main" val="1565119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" y="365124"/>
            <a:ext cx="6777903" cy="5301157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5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836996-78D1-0040-8ACA-8AAB75D549B7}"/>
              </a:ext>
            </a:extLst>
          </p:cNvPr>
          <p:cNvSpPr txBox="1"/>
          <p:nvPr/>
        </p:nvSpPr>
        <p:spPr>
          <a:xfrm>
            <a:off x="965915" y="826903"/>
            <a:ext cx="5130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 Street Fighter’s E. Honda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0CA44B-C5D8-6743-A484-4F3C1136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777" y="0"/>
            <a:ext cx="4619223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42CE7-3515-AD40-8C6D-5C5003C4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696" y="3754839"/>
            <a:ext cx="3175000" cy="2374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C101F9-6ADF-7E41-9A74-DCB79852E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15" y="2011370"/>
            <a:ext cx="2438400" cy="127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FF9D22-E152-4546-99A2-751A3C515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815" y="4320081"/>
            <a:ext cx="1498600" cy="1346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DFC2BC1-B657-4E41-92DA-3E621FDF3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4596" y="2138370"/>
            <a:ext cx="19812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38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45" y="3087974"/>
            <a:ext cx="5319433" cy="329783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Opportunity</a:t>
            </a:r>
            <a:br>
              <a:rPr lang="en-US" sz="1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1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a restaurant in Williamsburg that serves the freshest sashimi.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Akebono’s favorite are Bluefin and Yellowfin Tuna</a:t>
            </a: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must be offered.</a:t>
            </a: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 gets angry when he doesn’t get his 7000 calories.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526D66-3621-4347-B1EF-342CBF4D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3466"/>
            <a:ext cx="5393770" cy="6374535"/>
          </a:xfrm>
          <a:custGeom>
            <a:avLst/>
            <a:gdLst>
              <a:gd name="connsiteX0" fmla="*/ 2047752 w 5393770"/>
              <a:gd name="connsiteY0" fmla="*/ 0 h 6374535"/>
              <a:gd name="connsiteX1" fmla="*/ 5393770 w 5393770"/>
              <a:gd name="connsiteY1" fmla="*/ 3346018 h 6374535"/>
              <a:gd name="connsiteX2" fmla="*/ 3642663 w 5393770"/>
              <a:gd name="connsiteY2" fmla="*/ 6288190 h 6374535"/>
              <a:gd name="connsiteX3" fmla="*/ 3463422 w 5393770"/>
              <a:gd name="connsiteY3" fmla="*/ 6374535 h 6374535"/>
              <a:gd name="connsiteX4" fmla="*/ 624279 w 5393770"/>
              <a:gd name="connsiteY4" fmla="*/ 6374535 h 6374535"/>
              <a:gd name="connsiteX5" fmla="*/ 382249 w 5393770"/>
              <a:gd name="connsiteY5" fmla="*/ 6248727 h 6374535"/>
              <a:gd name="connsiteX6" fmla="*/ 143729 w 5393770"/>
              <a:gd name="connsiteY6" fmla="*/ 6097845 h 6374535"/>
              <a:gd name="connsiteX7" fmla="*/ 0 w 5393770"/>
              <a:gd name="connsiteY7" fmla="*/ 5989017 h 6374535"/>
              <a:gd name="connsiteX8" fmla="*/ 0 w 5393770"/>
              <a:gd name="connsiteY8" fmla="*/ 703020 h 6374535"/>
              <a:gd name="connsiteX9" fmla="*/ 143728 w 5393770"/>
              <a:gd name="connsiteY9" fmla="*/ 594191 h 6374535"/>
              <a:gd name="connsiteX10" fmla="*/ 2047752 w 5393770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393770" h="6374535">
                <a:moveTo>
                  <a:pt x="2047752" y="0"/>
                </a:moveTo>
                <a:cubicBezTo>
                  <a:pt x="3895707" y="0"/>
                  <a:pt x="5393770" y="1498063"/>
                  <a:pt x="5393770" y="3346018"/>
                </a:cubicBezTo>
                <a:cubicBezTo>
                  <a:pt x="5393770" y="4616487"/>
                  <a:pt x="4685701" y="5721578"/>
                  <a:pt x="3642663" y="6288190"/>
                </a:cubicBezTo>
                <a:lnTo>
                  <a:pt x="3463422" y="6374535"/>
                </a:lnTo>
                <a:lnTo>
                  <a:pt x="624279" y="6374535"/>
                </a:lnTo>
                <a:lnTo>
                  <a:pt x="382249" y="6248727"/>
                </a:lnTo>
                <a:cubicBezTo>
                  <a:pt x="300507" y="6201724"/>
                  <a:pt x="220937" y="6151368"/>
                  <a:pt x="143729" y="6097845"/>
                </a:cubicBezTo>
                <a:lnTo>
                  <a:pt x="0" y="5989017"/>
                </a:lnTo>
                <a:lnTo>
                  <a:pt x="0" y="703020"/>
                </a:lnTo>
                <a:lnTo>
                  <a:pt x="143728" y="594191"/>
                </a:lnTo>
                <a:cubicBezTo>
                  <a:pt x="684187" y="219535"/>
                  <a:pt x="1340332" y="0"/>
                  <a:pt x="204775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193166D-DDF1-4F9A-A786-A7AEF537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7373"/>
            <a:ext cx="5229863" cy="6210629"/>
          </a:xfrm>
          <a:custGeom>
            <a:avLst/>
            <a:gdLst>
              <a:gd name="connsiteX0" fmla="*/ 2047751 w 5229863"/>
              <a:gd name="connsiteY0" fmla="*/ 0 h 6210629"/>
              <a:gd name="connsiteX1" fmla="*/ 5229863 w 5229863"/>
              <a:gd name="connsiteY1" fmla="*/ 3182112 h 6210629"/>
              <a:gd name="connsiteX2" fmla="*/ 3286373 w 5229863"/>
              <a:gd name="connsiteY2" fmla="*/ 6114158 h 6210629"/>
              <a:gd name="connsiteX3" fmla="*/ 3022794 w 5229863"/>
              <a:gd name="connsiteY3" fmla="*/ 6210629 h 6210629"/>
              <a:gd name="connsiteX4" fmla="*/ 1077939 w 5229863"/>
              <a:gd name="connsiteY4" fmla="*/ 6210629 h 6210629"/>
              <a:gd name="connsiteX5" fmla="*/ 953634 w 5229863"/>
              <a:gd name="connsiteY5" fmla="*/ 6171135 h 6210629"/>
              <a:gd name="connsiteX6" fmla="*/ 23632 w 5229863"/>
              <a:gd name="connsiteY6" fmla="*/ 5637585 h 6210629"/>
              <a:gd name="connsiteX7" fmla="*/ 0 w 5229863"/>
              <a:gd name="connsiteY7" fmla="*/ 5616107 h 6210629"/>
              <a:gd name="connsiteX8" fmla="*/ 0 w 5229863"/>
              <a:gd name="connsiteY8" fmla="*/ 748118 h 6210629"/>
              <a:gd name="connsiteX9" fmla="*/ 23632 w 5229863"/>
              <a:gd name="connsiteY9" fmla="*/ 726640 h 6210629"/>
              <a:gd name="connsiteX10" fmla="*/ 2047751 w 5229863"/>
              <a:gd name="connsiteY10" fmla="*/ 0 h 6210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9863" h="6210629">
                <a:moveTo>
                  <a:pt x="2047751" y="0"/>
                </a:moveTo>
                <a:cubicBezTo>
                  <a:pt x="3805183" y="0"/>
                  <a:pt x="5229863" y="1424680"/>
                  <a:pt x="5229863" y="3182112"/>
                </a:cubicBezTo>
                <a:cubicBezTo>
                  <a:pt x="5229863" y="4500186"/>
                  <a:pt x="4428481" y="5631087"/>
                  <a:pt x="3286373" y="6114158"/>
                </a:cubicBezTo>
                <a:lnTo>
                  <a:pt x="3022794" y="6210629"/>
                </a:lnTo>
                <a:lnTo>
                  <a:pt x="1077939" y="6210629"/>
                </a:lnTo>
                <a:lnTo>
                  <a:pt x="953634" y="6171135"/>
                </a:lnTo>
                <a:cubicBezTo>
                  <a:pt x="612471" y="6046219"/>
                  <a:pt x="298661" y="5864559"/>
                  <a:pt x="23632" y="5637585"/>
                </a:cubicBezTo>
                <a:lnTo>
                  <a:pt x="0" y="5616107"/>
                </a:lnTo>
                <a:lnTo>
                  <a:pt x="0" y="748118"/>
                </a:lnTo>
                <a:lnTo>
                  <a:pt x="23632" y="726640"/>
                </a:lnTo>
                <a:cubicBezTo>
                  <a:pt x="573689" y="272693"/>
                  <a:pt x="1278875" y="0"/>
                  <a:pt x="2047751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4EE7214-AC05-465E-A501-65AA04EF5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98355" y="2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9A514-1C76-714A-BEB5-96A6172A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6" y="2649875"/>
            <a:ext cx="3722836" cy="2477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5713B-BD4B-6E40-8159-76807F4DE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913" y="327280"/>
            <a:ext cx="2124076" cy="13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41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6C6C85-770C-674E-98BB-295226FD5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Simulation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ACA3F-7EDF-6542-90F8-01D037592D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the restaurant owner, you would like to know how many pounds of fish will be available daily from OBX.</a:t>
            </a:r>
            <a:b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promise Akebono an average quantity of daily pounds, what should it be?</a:t>
            </a:r>
            <a:b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Present the data from your simulation in clever and interesting ways given </a:t>
            </a:r>
            <a:r>
              <a:rPr lang="en-US" sz="2200" dirty="0">
                <a:solidFill>
                  <a:schemeClr val="tx1"/>
                </a:solidFill>
                <a:latin typeface="+mn-lt"/>
                <a:cs typeface="+mn-cs"/>
              </a:rPr>
              <a:t>given our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desire to not make Akebono mad.</a:t>
            </a:r>
          </a:p>
        </p:txBody>
      </p:sp>
    </p:spTree>
    <p:extLst>
      <p:ext uri="{BB962C8B-B14F-4D97-AF65-F5344CB8AC3E}">
        <p14:creationId xmlns:p14="http://schemas.microsoft.com/office/powerpoint/2010/main" val="146949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00A150-8B82-C142-898E-5B2032A45009}"/>
              </a:ext>
            </a:extLst>
          </p:cNvPr>
          <p:cNvSpPr txBox="1"/>
          <p:nvPr/>
        </p:nvSpPr>
        <p:spPr>
          <a:xfrm>
            <a:off x="1034322" y="734518"/>
            <a:ext cx="506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F6B79-9534-1049-B917-B3682A79B2FC}"/>
              </a:ext>
            </a:extLst>
          </p:cNvPr>
          <p:cNvSpPr txBox="1"/>
          <p:nvPr/>
        </p:nvSpPr>
        <p:spPr>
          <a:xfrm>
            <a:off x="683046" y="1586428"/>
            <a:ext cx="100473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North Carolina’s Outer Banks is the location for fishing.  Boats set out early (3:30 am) in the morning.  The captains of the boats observe the fishing conditions.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You survey the captains and there seems to be consensus that the catch is dependent on the 	fishing conditions. The conditions occur as follows: </a:t>
            </a:r>
            <a:r>
              <a:rPr lang="en-US" dirty="0">
                <a:solidFill>
                  <a:srgbClr val="FFFF00"/>
                </a:solidFill>
              </a:rPr>
              <a:t>Great:10% , OK:60%, Bad:30%</a:t>
            </a:r>
            <a:br>
              <a:rPr lang="en-US" dirty="0"/>
            </a:br>
            <a:r>
              <a:rPr lang="en-US" dirty="0"/>
              <a:t>	</a:t>
            </a:r>
          </a:p>
          <a:p>
            <a:r>
              <a:rPr lang="en-US" dirty="0"/>
              <a:t>	Given the fishing conditions, the arrival process </a:t>
            </a:r>
            <a:r>
              <a:rPr lang="en-US" i="1" dirty="0"/>
              <a:t>(# fish in daily catch)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Poisson distributed </a:t>
            </a:r>
            <a:r>
              <a:rPr lang="en-US" dirty="0"/>
              <a:t>with 	the averages of the distributions occurring as: </a:t>
            </a:r>
            <a:r>
              <a:rPr lang="en-US" dirty="0">
                <a:solidFill>
                  <a:srgbClr val="FFFF00"/>
                </a:solidFill>
              </a:rPr>
              <a:t>Great:7, OK:4, Bad:2    </a:t>
            </a:r>
            <a:r>
              <a:rPr lang="en-US" i="1" dirty="0"/>
              <a:t>(lambda = fish/day)</a:t>
            </a:r>
            <a:br>
              <a:rPr lang="en-US" i="1" dirty="0"/>
            </a:br>
            <a:r>
              <a:rPr lang="en-US" i="1" dirty="0"/>
              <a:t>	</a:t>
            </a:r>
          </a:p>
          <a:p>
            <a:r>
              <a:rPr lang="en-US" i="1" dirty="0"/>
              <a:t>	</a:t>
            </a:r>
            <a:r>
              <a:rPr lang="en-US" dirty="0"/>
              <a:t>The mix of Yellowfin and Bluefin are observed to follow the following regime:  </a:t>
            </a:r>
            <a:r>
              <a:rPr lang="en-US" dirty="0">
                <a:solidFill>
                  <a:srgbClr val="FFFF00"/>
                </a:solidFill>
              </a:rPr>
              <a:t>25%</a:t>
            </a:r>
            <a:r>
              <a:rPr lang="en-US" dirty="0"/>
              <a:t> of occasions 	</a:t>
            </a:r>
            <a:r>
              <a:rPr lang="en-US" dirty="0">
                <a:solidFill>
                  <a:srgbClr val="FFFF00"/>
                </a:solidFill>
              </a:rPr>
              <a:t>0% are Yellowfin</a:t>
            </a:r>
            <a:r>
              <a:rPr lang="en-US" dirty="0"/>
              <a:t>; </a:t>
            </a:r>
            <a:r>
              <a:rPr lang="en-US" dirty="0">
                <a:solidFill>
                  <a:srgbClr val="FFFF00"/>
                </a:solidFill>
              </a:rPr>
              <a:t>50%</a:t>
            </a:r>
            <a:r>
              <a:rPr lang="en-US" dirty="0"/>
              <a:t> of occasions </a:t>
            </a:r>
            <a:r>
              <a:rPr lang="en-US" dirty="0">
                <a:solidFill>
                  <a:srgbClr val="FFFF00"/>
                </a:solidFill>
              </a:rPr>
              <a:t>25% are Yellowfin</a:t>
            </a:r>
            <a:r>
              <a:rPr lang="en-US" dirty="0"/>
              <a:t>; </a:t>
            </a:r>
            <a:r>
              <a:rPr lang="en-US" dirty="0">
                <a:solidFill>
                  <a:srgbClr val="FFFF00"/>
                </a:solidFill>
              </a:rPr>
              <a:t>25%</a:t>
            </a:r>
            <a:r>
              <a:rPr lang="en-US" dirty="0"/>
              <a:t> of occasions </a:t>
            </a:r>
            <a:r>
              <a:rPr lang="en-US" dirty="0">
                <a:solidFill>
                  <a:srgbClr val="FFFF00"/>
                </a:solidFill>
              </a:rPr>
              <a:t>35% are Yellowfin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	</a:t>
            </a:r>
          </a:p>
          <a:p>
            <a:r>
              <a:rPr lang="en-US" dirty="0"/>
              <a:t>	The weight of fish is important.  Only fish weighing in excess of </a:t>
            </a:r>
            <a:r>
              <a:rPr lang="en-US" dirty="0">
                <a:solidFill>
                  <a:srgbClr val="FFFF00"/>
                </a:solidFill>
              </a:rPr>
              <a:t>20 lbs</a:t>
            </a:r>
            <a:r>
              <a:rPr lang="en-US" dirty="0"/>
              <a:t>. are allowed for capture. 	Yellowfin and Bluefin </a:t>
            </a:r>
            <a:r>
              <a:rPr lang="en-US" dirty="0">
                <a:solidFill>
                  <a:srgbClr val="FFFF00"/>
                </a:solidFill>
              </a:rPr>
              <a:t>average 30 and 35 lbs.</a:t>
            </a:r>
            <a:r>
              <a:rPr lang="en-US" dirty="0"/>
              <a:t>, respectively.  The weight is </a:t>
            </a:r>
            <a:r>
              <a:rPr lang="en-US" dirty="0">
                <a:solidFill>
                  <a:srgbClr val="FFFF00"/>
                </a:solidFill>
              </a:rPr>
              <a:t>normally distributed  </a:t>
            </a:r>
            <a:r>
              <a:rPr lang="en-US" dirty="0"/>
              <a:t>	with a </a:t>
            </a:r>
            <a:r>
              <a:rPr lang="en-US" dirty="0">
                <a:solidFill>
                  <a:srgbClr val="FFFF00"/>
                </a:solidFill>
              </a:rPr>
              <a:t>standard deviation of 18 lbs. </a:t>
            </a:r>
            <a:r>
              <a:rPr lang="en-US" dirty="0"/>
              <a:t>for both fish.  The NC Game and Wildlife Dept. are very 	ready to prosecute the weight limits vigorously (loss of fishing rights and a large penalty).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42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00A150-8B82-C142-898E-5B2032A45009}"/>
              </a:ext>
            </a:extLst>
          </p:cNvPr>
          <p:cNvSpPr txBox="1"/>
          <p:nvPr/>
        </p:nvSpPr>
        <p:spPr>
          <a:xfrm>
            <a:off x="1034322" y="734518"/>
            <a:ext cx="506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Report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7F6B79-9534-1049-B917-B3682A79B2FC}"/>
              </a:ext>
            </a:extLst>
          </p:cNvPr>
          <p:cNvSpPr txBox="1"/>
          <p:nvPr/>
        </p:nvSpPr>
        <p:spPr>
          <a:xfrm>
            <a:off x="683046" y="1586428"/>
            <a:ext cx="100473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Finally, once the catch is determined, a % (proportion) of the fish represents the edible yield—	this is determined from a </a:t>
            </a:r>
            <a:r>
              <a:rPr lang="en-US" dirty="0">
                <a:solidFill>
                  <a:srgbClr val="FFFF00"/>
                </a:solidFill>
              </a:rPr>
              <a:t>Beta Distribution </a:t>
            </a:r>
            <a:r>
              <a:rPr lang="en-US" dirty="0"/>
              <a:t>with an </a:t>
            </a:r>
            <a:r>
              <a:rPr lang="en-US" dirty="0">
                <a:solidFill>
                  <a:srgbClr val="FFFF00"/>
                </a:solidFill>
              </a:rPr>
              <a:t>alpha=70 and beta=30</a:t>
            </a:r>
            <a:r>
              <a:rPr lang="en-US" dirty="0"/>
              <a:t>.  This percentage is 	for the base case of OK fishing conditions.  If the conditions are </a:t>
            </a:r>
            <a:r>
              <a:rPr lang="en-US" dirty="0">
                <a:solidFill>
                  <a:srgbClr val="FFFF00"/>
                </a:solidFill>
              </a:rPr>
              <a:t>Great</a:t>
            </a:r>
            <a:r>
              <a:rPr lang="en-US" dirty="0"/>
              <a:t> the base case is increased 	by </a:t>
            </a:r>
            <a:r>
              <a:rPr lang="en-US" dirty="0">
                <a:solidFill>
                  <a:srgbClr val="FFFF00"/>
                </a:solidFill>
              </a:rPr>
              <a:t>10%</a:t>
            </a:r>
            <a:r>
              <a:rPr lang="en-US" dirty="0"/>
              <a:t>, and if conditions are </a:t>
            </a:r>
            <a:r>
              <a:rPr lang="en-US" dirty="0">
                <a:solidFill>
                  <a:srgbClr val="FFFF00"/>
                </a:solidFill>
              </a:rPr>
              <a:t>Bad </a:t>
            </a:r>
            <a:r>
              <a:rPr lang="en-US" dirty="0"/>
              <a:t>the base is decreased by </a:t>
            </a:r>
            <a:r>
              <a:rPr lang="en-US" dirty="0">
                <a:solidFill>
                  <a:srgbClr val="FFFF00"/>
                </a:solidFill>
              </a:rPr>
              <a:t>25%</a:t>
            </a:r>
            <a:r>
              <a:rPr lang="en-US" dirty="0"/>
              <a:t>.  Yield represents the edible 	pounds of fish.</a:t>
            </a:r>
            <a:br>
              <a:rPr lang="en-US" dirty="0"/>
            </a:br>
            <a:endParaRPr lang="en-US" dirty="0"/>
          </a:p>
          <a:p>
            <a:r>
              <a:rPr lang="en-US" dirty="0"/>
              <a:t>	Tuna is caught daily and brought to a dock at 11:30 am where you have an agent there to buy 	and immediately transport the tuna to Williamsburg via helicopter.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85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793" y="365123"/>
            <a:ext cx="11737299" cy="137352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defRPr/>
            </a:pP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	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0A150-8B82-C142-898E-5B2032A45009}"/>
              </a:ext>
            </a:extLst>
          </p:cNvPr>
          <p:cNvSpPr txBox="1"/>
          <p:nvPr/>
        </p:nvSpPr>
        <p:spPr>
          <a:xfrm>
            <a:off x="1034322" y="734518"/>
            <a:ext cx="5061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C1102-338C-0E47-9E87-7BFADC5A8E44}"/>
              </a:ext>
            </a:extLst>
          </p:cNvPr>
          <p:cNvSpPr txBox="1"/>
          <p:nvPr/>
        </p:nvSpPr>
        <p:spPr>
          <a:xfrm>
            <a:off x="283335" y="2099256"/>
            <a:ext cx="110500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How many fish are caught of each type on average (daily)? Create a histogram of the daily catch. What is the probability that no fish are caught in a day?</a:t>
            </a:r>
          </a:p>
          <a:p>
            <a:endParaRPr lang="en-US" sz="2200" dirty="0"/>
          </a:p>
          <a:p>
            <a:r>
              <a:rPr lang="en-US" sz="2200" dirty="0"/>
              <a:t>How many pounds of edible fish are caught on average (daily) per type of fish? Create a histogram of the daily pounds of edible fish for each type.</a:t>
            </a:r>
          </a:p>
          <a:p>
            <a:br>
              <a:rPr lang="en-US" sz="2200" dirty="0"/>
            </a:br>
            <a:r>
              <a:rPr lang="en-US" sz="2200" dirty="0"/>
              <a:t>What is the probability that the total edible fish available of both types is less that 20 lbs. on a given day? What is the mean value of lbs. that you can offer per day?</a:t>
            </a:r>
          </a:p>
        </p:txBody>
      </p:sp>
    </p:spTree>
    <p:extLst>
      <p:ext uri="{BB962C8B-B14F-4D97-AF65-F5344CB8AC3E}">
        <p14:creationId xmlns:p14="http://schemas.microsoft.com/office/powerpoint/2010/main" val="909770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2019 MSOB Brand">
      <a:dk1>
        <a:srgbClr val="183028"/>
      </a:dk1>
      <a:lt1>
        <a:sysClr val="window" lastClr="FFFFFF"/>
      </a:lt1>
      <a:dk2>
        <a:srgbClr val="183028"/>
      </a:dk2>
      <a:lt2>
        <a:srgbClr val="FFFFFF"/>
      </a:lt2>
      <a:accent1>
        <a:srgbClr val="183028"/>
      </a:accent1>
      <a:accent2>
        <a:srgbClr val="789D4A"/>
      </a:accent2>
      <a:accent3>
        <a:srgbClr val="D0D3D4"/>
      </a:accent3>
      <a:accent4>
        <a:srgbClr val="F0B323"/>
      </a:accent4>
      <a:accent5>
        <a:srgbClr val="115740"/>
      </a:accent5>
      <a:accent6>
        <a:srgbClr val="B9975B"/>
      </a:accent6>
      <a:hlink>
        <a:srgbClr val="789D4A"/>
      </a:hlink>
      <a:folHlink>
        <a:srgbClr val="954F72"/>
      </a:folHlink>
    </a:clrScheme>
    <a:fontScheme name="2019 MSOB Brand">
      <a:majorFont>
        <a:latin typeface="Muli SemiBold"/>
        <a:ea typeface=""/>
        <a:cs typeface=""/>
      </a:majorFont>
      <a:minorFont>
        <a:latin typeface="Muli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2835</TotalTime>
  <Words>662</Words>
  <Application>Microsoft Macintosh PowerPoint</Application>
  <PresentationFormat>Widescreen</PresentationFormat>
  <Paragraphs>25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Courier New</vt:lpstr>
      <vt:lpstr>Muli ExtraLight</vt:lpstr>
      <vt:lpstr>Muli SemiBold</vt:lpstr>
      <vt:lpstr>Segoe UI Light</vt:lpstr>
      <vt:lpstr>Segoe UI Semibold</vt:lpstr>
      <vt:lpstr>Wingdings</vt:lpstr>
      <vt:lpstr>Office Theme</vt:lpstr>
      <vt:lpstr>Akebono Comes to Williamsburg</vt:lpstr>
      <vt:lpstr>Weight: 514 lbs Height: 6 f 8 in Record: 654-232-181 Aggressiveness:  Thrust: Hunger:                           </vt:lpstr>
      <vt:lpstr>       </vt:lpstr>
      <vt:lpstr>Business Opportunity  Open a restaurant in Williamsburg that serves the freshest sashimi.  Akebono’s favorite are Bluefin and Yellowfin Tuna must be offered.  He gets angry when he doesn’t get his 7000 calories.</vt:lpstr>
      <vt:lpstr>The Simulation Model</vt:lpstr>
      <vt:lpstr>PowerPoint Presentation</vt:lpstr>
      <vt:lpstr>PowerPoint Presentation</vt:lpstr>
      <vt:lpstr>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Akebono Comes to Williamsburg</dc:title>
  <dc:creator>Gelves, Alejandro</dc:creator>
  <cp:lastModifiedBy>Gelves, Alejandro</cp:lastModifiedBy>
  <cp:revision>38</cp:revision>
  <dcterms:created xsi:type="dcterms:W3CDTF">2019-10-27T14:13:46Z</dcterms:created>
  <dcterms:modified xsi:type="dcterms:W3CDTF">2021-11-16T18:18:34Z</dcterms:modified>
</cp:coreProperties>
</file>